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elegraf" charset="1" panose="00000500000000000000"/>
      <p:regular r:id="rId18"/>
    </p:embeddedFont>
    <p:embeddedFont>
      <p:font typeface="Telegraf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oyuP58I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https://www.researchgate.net/figure/Block-diagram-of-rtabmap-ROS-node-Fig5-shows-the-block-diagram-of-RTAB-map-SLAM_fig1_358647966" TargetMode="External" Type="http://schemas.openxmlformats.org/officeDocument/2006/relationships/hyperlink"/><Relationship Id="rId12" Target="https://www.yahboom.net/public/upload/upload-html/1699934585/10.RTAB%203D%20mapping%20and%20navigation.html" TargetMode="External" Type="http://schemas.openxmlformats.org/officeDocument/2006/relationships/hyperlink"/><Relationship Id="rId13" Target="http://wiki.ros.org/rtabmap_ros" TargetMode="External" Type="http://schemas.openxmlformats.org/officeDocument/2006/relationships/hyperlink"/><Relationship Id="rId14" Target="https://arxiv.org/html/2403.06341v1" TargetMode="External" Type="http://schemas.openxmlformats.org/officeDocument/2006/relationships/hyperlink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https://ieeexplore.ieee.org/abstract/document/8981853" TargetMode="External" Type="http://schemas.openxmlformats.org/officeDocument/2006/relationships/hyperlink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11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14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soyuP58I.mp4" Type="http://schemas.openxmlformats.org/officeDocument/2006/relationships/video"/><Relationship Id="rId11" Target="../media/VAGsoyuP58I.mp4" Type="http://schemas.microsoft.com/office/2007/relationships/media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23421" y="8012655"/>
            <a:ext cx="4894855" cy="430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1"/>
              </a:lnSpc>
            </a:pPr>
            <a:r>
              <a:rPr lang="en-US" sz="299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César Valdivieso Ccasani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47280" y="7376025"/>
            <a:ext cx="6247137" cy="430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1"/>
              </a:lnSpc>
            </a:pPr>
            <a:r>
              <a:rPr lang="en-US" sz="299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Gianpierre Sifuentes Valencia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297237" y="6233471"/>
            <a:ext cx="7693527" cy="1076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75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INTEGRANTES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27958" y="2817749"/>
            <a:ext cx="9921337" cy="1770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03"/>
              </a:lnSpc>
            </a:pPr>
            <a:r>
              <a:rPr lang="en-US" b="true" sz="13226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RTAB-MAP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07850" y="738660"/>
            <a:ext cx="10872301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BIBLIOGRAFÍA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51572" y="1868437"/>
            <a:ext cx="12584856" cy="6600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Labbé, M. (2022). Block diagram of rtabmap ROS node [Figura]. ResearchGate. </a:t>
            </a:r>
            <a:r>
              <a:rPr lang="en-US" sz="2999" u="sng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  <a:hlinkClick r:id="rId11" tooltip="https://www.researchgate.net/figure/Block-diagram-of-rtabmap-ROS-node-Fig5-shows-the-block-diagram-of-RTAB-map-SLAM_fig1_358647966"/>
              </a:rPr>
              <a:t>https://www.researchgate.net/figure/Block-diagram-of-rtabmap-ROS-node-Fig5-shows-the-block-diagram-of-RTAB-map-SLAM_fig1_358647966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Yahboom. (2023). RTAB 3D mapping and navigation. Yahboom Official Website. </a:t>
            </a:r>
            <a:r>
              <a:rPr lang="en-US" sz="2999" u="sng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  <a:hlinkClick r:id="rId12" tooltip="https://www.yahboom.net/public/upload/upload-html/1699934585/10.RTAB%203D%20mapping%20and%20navigation.html"/>
              </a:rPr>
              <a:t>https://www.yahboom.net/public/upload/upload-html/1699934585/10.RTAB%203D%20mapping%20and%20navigation.html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ROS Wiki. (n.d.). rtabmap_ros. ROS Wiki. </a:t>
            </a:r>
            <a:r>
              <a:rPr lang="en-US" sz="2999" u="sng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  <a:hlinkClick r:id="rId13" tooltip="http://wiki.ros.org/rtabmap_ros"/>
              </a:rPr>
              <a:t>http://wiki.ros.org/rtabmap_ros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Wang, K., Jin, Y., Zhou, Y., Lin, J., &amp; Huang, K. (2024). RTAB-Map++: A Generalized and Flexible Multi-Session Graph-Based SLAM System for Long-Term Autonomy (arXiv preprint arXiv:2403.06341v1). arXiv. </a:t>
            </a:r>
            <a:r>
              <a:rPr lang="en-US" sz="2999" u="sng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  <a:hlinkClick r:id="rId14" tooltip="https://arxiv.org/html/2403.06341v1"/>
              </a:rPr>
              <a:t>https://arxiv.org/html/2403.06341v1</a:t>
            </a: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851572" y="1868437"/>
            <a:ext cx="12584856" cy="619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Doriya, R. (2017). Development of a cloud-based RTAB-map service for robots. IEEE-RCAR 2017. Obtenido de: https://ieeexplore.ieee.org/document/8311928</a:t>
            </a:r>
          </a:p>
          <a:p>
            <a:pPr algn="just">
              <a:lnSpc>
                <a:spcPts val="3299"/>
              </a:lnSpc>
            </a:pP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Murwantara, I. M., Sutrisno, &amp; Vinsens, M. (2019). Initial RTAB-Map navigation analysis for service robot. 2019 5th International Conference on New Media Studies. IEEE. Obtenido de: </a:t>
            </a:r>
            <a:r>
              <a:rPr lang="en-US" sz="2999" u="sng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  <a:hlinkClick r:id="rId11" tooltip="https://ieeexplore.ieee.org/abstract/document/8981853"/>
              </a:rPr>
              <a:t>https://doi.org/10.1109/CONMEDIA46929.2019.8981850</a:t>
            </a:r>
          </a:p>
          <a:p>
            <a:pPr algn="just">
              <a:lnSpc>
                <a:spcPts val="3299"/>
              </a:lnSpc>
            </a:pP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Das, S. (2018). Simultaneous Localization and Mapping (SLAM) using RTAB-Map. arXiv preprint arXiv:1809.02989. Obtenido de: https://www.researchgate.net/publication/327570150_Simultaneous_Localization_and_Mapping_SLAM_using_RTAB-MAP</a:t>
            </a: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71956" y="4042258"/>
            <a:ext cx="8852910" cy="1902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34"/>
              </a:lnSpc>
              <a:spcBef>
                <a:spcPct val="0"/>
              </a:spcBef>
            </a:pPr>
            <a:r>
              <a:rPr lang="en-US" b="true" sz="13234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GRACIAS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78329" y="1287704"/>
            <a:ext cx="13128815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INTRODUCCION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79624" y="2892374"/>
            <a:ext cx="12584856" cy="455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RTAB-Map, o Real-Ti</a:t>
            </a: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me Appearance-Based Mapping, es un algoritmo de SLAM visual que </a:t>
            </a: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permite a un robot construir mapas mientras se localiza en tiempo real. Utiliza la apariencia visual de los lugares, capturada por sensores como cámaras RGB-D o estéreo, para detectar si ya ha visitado un sitio antes. Esta capac</a:t>
            </a: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idad de reconocer lugares conocidos, conocida como cierre de bucle, permite corregir errores acumulados y mantener un mapa</a:t>
            </a: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coherente del entorno. Es ampliamente utilizado en sistemas ROS por su versatilidad y precisión.</a:t>
            </a: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78329" y="548130"/>
            <a:ext cx="13128815" cy="3021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0"/>
              </a:lnSpc>
            </a:pPr>
            <a:r>
              <a:rPr lang="en-US" b="true" sz="76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FUNDAMENTO TEÓRICO Y PRINCIPIOS COMPUTACIONALES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7083961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14728952" y="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0" y="101295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5222827" y="73877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338566" y="4207432"/>
            <a:ext cx="7767634" cy="4623592"/>
          </a:xfrm>
          <a:custGeom>
            <a:avLst/>
            <a:gdLst/>
            <a:ahLst/>
            <a:cxnLst/>
            <a:rect r="r" b="b" t="t" l="l"/>
            <a:pathLst>
              <a:path h="4623592" w="7767634">
                <a:moveTo>
                  <a:pt x="0" y="0"/>
                </a:moveTo>
                <a:lnTo>
                  <a:pt x="7767634" y="0"/>
                </a:lnTo>
                <a:lnTo>
                  <a:pt x="7767634" y="4623591"/>
                </a:lnTo>
                <a:lnTo>
                  <a:pt x="0" y="46235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761105"/>
            <a:ext cx="5581969" cy="5497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2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RTAB-Map utiliza un enfoque basado en memoria visual incremental, donde cada imagen capturada se convierte en un "nodo" de un grafo.</a:t>
            </a:r>
          </a:p>
          <a:p>
            <a:pPr algn="just" marL="539749" indent="-269875" lvl="1">
              <a:lnSpc>
                <a:spcPts val="2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Cada nuevo nodo se conecta con el anterior mediante </a:t>
            </a:r>
            <a:r>
              <a:rPr lang="en-US" b="true" sz="249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odometría visual o LiDAR</a:t>
            </a: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, y se compara con nodos pasados para detectar </a:t>
            </a:r>
            <a:r>
              <a:rPr lang="en-US" b="true" sz="249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cierre de bucle</a:t>
            </a: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  <a:p>
            <a:pPr algn="just" marL="539749" indent="-269875" lvl="1">
              <a:lnSpc>
                <a:spcPts val="2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Emplea un algoritmo de </a:t>
            </a:r>
            <a:r>
              <a:rPr lang="en-US" b="true" sz="249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optimización de grafo</a:t>
            </a:r>
            <a:r>
              <a:rPr lang="en-US" sz="2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(por ejemplo, g2o) para corregir errores y mantener un mapa coherente.</a:t>
            </a:r>
          </a:p>
          <a:p>
            <a:pPr algn="just">
              <a:lnSpc>
                <a:spcPts val="242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53780" y="266005"/>
            <a:ext cx="10932145" cy="203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4"/>
              </a:lnSpc>
            </a:pPr>
            <a:r>
              <a:rPr lang="en-US" b="true" sz="7494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ARQUITECTURA DEL ALGORITMO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11297" y="6930746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32306" y="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1495" y="101295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5388742" y="73877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559552" y="3519289"/>
            <a:ext cx="8888050" cy="3977403"/>
          </a:xfrm>
          <a:custGeom>
            <a:avLst/>
            <a:gdLst/>
            <a:ahLst/>
            <a:cxnLst/>
            <a:rect r="r" b="b" t="t" l="l"/>
            <a:pathLst>
              <a:path h="3977403" w="8888050">
                <a:moveTo>
                  <a:pt x="0" y="0"/>
                </a:moveTo>
                <a:lnTo>
                  <a:pt x="8888051" y="0"/>
                </a:lnTo>
                <a:lnTo>
                  <a:pt x="8888051" y="3977403"/>
                </a:lnTo>
                <a:lnTo>
                  <a:pt x="0" y="397740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11297" y="2006954"/>
            <a:ext cx="8049704" cy="823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Entradas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RGB-D Image(s)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Laser Scan / Point Cloud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Odometría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TF (Transform)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Procesamiento: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•RTAB-Map sincroniza los datos sensoriales para crear nodos que representan la pose y vista del robot. Estos se almacenan temporalmente y se comparan para detectar cierres de bucle. Si hay coincidencia, se optimiza el mapa. 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Salidas: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Map data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Map graph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Octo map</a:t>
            </a: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78329" y="1287704"/>
            <a:ext cx="13128815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VENTAJAS Y LIMITACIONES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51572" y="3918433"/>
            <a:ext cx="12584856" cy="455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Ventajas: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Compatible con múltiples sensores (RGB-D, LIDAR, estéreo, IMU)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Soporte para mapas 2D y 3D con visualización en tiempo real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Arquitectura escalable con manejo de memoria (STM y LTM)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Limitaciones: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Requiere buena odometría inicial; errores allí degradan el mapa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Alto consumo de CPU/RAM con mapas extensos o en 3D</a:t>
            </a:r>
          </a:p>
          <a:p>
            <a:pPr algn="just" marL="1295394" indent="-431798" lvl="2">
              <a:lnSpc>
                <a:spcPts val="32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Sensible a condiciones visuales adversas (baja luz, baja textura)</a:t>
            </a:r>
          </a:p>
          <a:p>
            <a:pPr algn="just">
              <a:lnSpc>
                <a:spcPts val="3299"/>
              </a:lnSpc>
            </a:pP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80856" y="736954"/>
            <a:ext cx="13128815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APLICACIONES REALES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2885" y="5777465"/>
            <a:ext cx="7222801" cy="3060662"/>
          </a:xfrm>
          <a:custGeom>
            <a:avLst/>
            <a:gdLst/>
            <a:ahLst/>
            <a:cxnLst/>
            <a:rect r="r" b="b" t="t" l="l"/>
            <a:pathLst>
              <a:path h="3060662" w="7222801">
                <a:moveTo>
                  <a:pt x="0" y="0"/>
                </a:moveTo>
                <a:lnTo>
                  <a:pt x="7222801" y="0"/>
                </a:lnTo>
                <a:lnTo>
                  <a:pt x="7222801" y="3060662"/>
                </a:lnTo>
                <a:lnTo>
                  <a:pt x="0" y="3060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76343" y="5607648"/>
            <a:ext cx="7373355" cy="3230479"/>
          </a:xfrm>
          <a:custGeom>
            <a:avLst/>
            <a:gdLst/>
            <a:ahLst/>
            <a:cxnLst/>
            <a:rect r="r" b="b" t="t" l="l"/>
            <a:pathLst>
              <a:path h="3230479" w="7373355">
                <a:moveTo>
                  <a:pt x="0" y="0"/>
                </a:moveTo>
                <a:lnTo>
                  <a:pt x="7373355" y="0"/>
                </a:lnTo>
                <a:lnTo>
                  <a:pt x="7373355" y="3230479"/>
                </a:lnTo>
                <a:lnTo>
                  <a:pt x="0" y="32304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211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3375" y="3408714"/>
            <a:ext cx="8341621" cy="185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07"/>
              </a:lnSpc>
            </a:pP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RTAB-Map se ha aplicado en robots reales como TurtleBot y Husky, permitiendo navegación y mapeo mediante servicios en la nube, lo cual reduce la carga computacional local y mejora la eficiencia en entornos compartidos o multi-robot.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92210" y="3408714"/>
            <a:ext cx="8341621" cy="185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07"/>
              </a:lnSpc>
            </a:pP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También se ha usado </a:t>
            </a: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en robots de servicio e</a:t>
            </a: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 hospitales y hogares, facilitando la detección de objetos móviles y la adaptación a</a:t>
            </a: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entornos cambiantes, lo que mejo</a:t>
            </a:r>
            <a:r>
              <a:rPr lang="en-US" sz="264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ra su interacción con humanos y su capacidad de navegación autónoma.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8084" y="9085777"/>
            <a:ext cx="7100441" cy="358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b="true" sz="25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RTAB-MAP AND LOOP-CLOSURE DETECTION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085777"/>
            <a:ext cx="7638882" cy="67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b="true" sz="25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SIMULATION OF INDOOR ENVIRONMENT AT CLOUD SERVER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38930" y="858778"/>
            <a:ext cx="14810140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COMPARACIÓN CON OTROS TIPOS DE SLAM</a:t>
            </a:r>
          </a:p>
        </p:txBody>
      </p:sp>
      <p:sp>
        <p:nvSpPr>
          <p:cNvPr name="Freeform 5" id="5"/>
          <p:cNvSpPr/>
          <p:nvPr/>
        </p:nvSpPr>
        <p:spPr>
          <a:xfrm flipH="true" flipV="true" rot="0">
            <a:off x="14157452" y="204855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026796" y="202486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952045" y="3651987"/>
            <a:ext cx="12617127" cy="5094165"/>
          </a:xfrm>
          <a:custGeom>
            <a:avLst/>
            <a:gdLst/>
            <a:ahLst/>
            <a:cxnLst/>
            <a:rect r="r" b="b" t="t" l="l"/>
            <a:pathLst>
              <a:path h="5094165" w="12617127">
                <a:moveTo>
                  <a:pt x="0" y="0"/>
                </a:moveTo>
                <a:lnTo>
                  <a:pt x="12617128" y="0"/>
                </a:lnTo>
                <a:lnTo>
                  <a:pt x="12617128" y="5094165"/>
                </a:lnTo>
                <a:lnTo>
                  <a:pt x="0" y="509416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685587"/>
            <a:ext cx="2572713" cy="2572713"/>
          </a:xfrm>
          <a:custGeom>
            <a:avLst/>
            <a:gdLst/>
            <a:ahLst/>
            <a:cxnLst/>
            <a:rect r="r" b="b" t="t" l="l"/>
            <a:pathLst>
              <a:path h="2572713" w="2572713">
                <a:moveTo>
                  <a:pt x="0" y="0"/>
                </a:moveTo>
                <a:lnTo>
                  <a:pt x="2572713" y="0"/>
                </a:lnTo>
                <a:lnTo>
                  <a:pt x="2572713" y="2572713"/>
                </a:lnTo>
                <a:lnTo>
                  <a:pt x="0" y="25727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3887089" y="2765868"/>
            <a:ext cx="10711023" cy="574601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086350" y="1104900"/>
            <a:ext cx="8115300" cy="130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00"/>
              </a:lnSpc>
              <a:spcBef>
                <a:spcPct val="0"/>
              </a:spcBef>
            </a:pPr>
            <a:r>
              <a:rPr lang="en-US" b="true" sz="91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SIMULACIÓN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6425" y="1652115"/>
            <a:ext cx="13335150" cy="6982769"/>
          </a:xfrm>
          <a:custGeom>
            <a:avLst/>
            <a:gdLst/>
            <a:ahLst/>
            <a:cxnLst/>
            <a:rect r="r" b="b" t="t" l="l"/>
            <a:pathLst>
              <a:path h="6982769" w="13335150">
                <a:moveTo>
                  <a:pt x="0" y="0"/>
                </a:moveTo>
                <a:lnTo>
                  <a:pt x="13335150" y="0"/>
                </a:lnTo>
                <a:lnTo>
                  <a:pt x="13335150" y="6982770"/>
                </a:lnTo>
                <a:lnTo>
                  <a:pt x="0" y="6982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51572" y="3918433"/>
            <a:ext cx="12584856" cy="414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RTAB-Map es un algoritmo de SLAM visual versátil y robusto, ampliamente usado en plataformas ROS gracias a su integración con sensores RGB-D, estéreo y LIDAR.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Su arquitectura basada en base de datos visual e identificación de cierres de bucle lo hace eficiente para navegación en tiempo real y mapeo 2D/3D.</a:t>
            </a:r>
          </a:p>
          <a:p>
            <a:pPr algn="just" marL="647697" indent="-323848" lvl="1">
              <a:lnSpc>
                <a:spcPts val="32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Es un sistema ideal para entornos semi-estructurados, como oficinas, laboratorios o viviendas, donde puede generar mapas ricos y corregir su trayectoria de forma automática.</a:t>
            </a:r>
          </a:p>
          <a:p>
            <a:pPr algn="just">
              <a:lnSpc>
                <a:spcPts val="32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707850" y="2462524"/>
            <a:ext cx="10872301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900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CONCLUSIONES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6156452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0" y="0"/>
                </a:moveTo>
                <a:lnTo>
                  <a:pt x="3101848" y="0"/>
                </a:lnTo>
                <a:lnTo>
                  <a:pt x="3101848" y="3101848"/>
                </a:lnTo>
                <a:lnTo>
                  <a:pt x="0" y="3101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0">
            <a:off x="14157452" y="1028700"/>
            <a:ext cx="3101848" cy="3101848"/>
          </a:xfrm>
          <a:custGeom>
            <a:avLst/>
            <a:gdLst/>
            <a:ahLst/>
            <a:cxnLst/>
            <a:rect r="r" b="b" t="t" l="l"/>
            <a:pathLst>
              <a:path h="3101848" w="3101848">
                <a:moveTo>
                  <a:pt x="3101848" y="3101848"/>
                </a:moveTo>
                <a:lnTo>
                  <a:pt x="0" y="3101848"/>
                </a:lnTo>
                <a:lnTo>
                  <a:pt x="0" y="0"/>
                </a:lnTo>
                <a:lnTo>
                  <a:pt x="3101848" y="0"/>
                </a:lnTo>
                <a:lnTo>
                  <a:pt x="3101848" y="310184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true" rot="0">
            <a:off x="1028700" y="1028700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0" y="2899258"/>
                </a:moveTo>
                <a:lnTo>
                  <a:pt x="2899258" y="2899258"/>
                </a:lnTo>
                <a:lnTo>
                  <a:pt x="2899258" y="0"/>
                </a:lnTo>
                <a:lnTo>
                  <a:pt x="0" y="0"/>
                </a:lnTo>
                <a:lnTo>
                  <a:pt x="0" y="2899258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4360042" y="6359042"/>
            <a:ext cx="2899258" cy="2899258"/>
          </a:xfrm>
          <a:custGeom>
            <a:avLst/>
            <a:gdLst/>
            <a:ahLst/>
            <a:cxnLst/>
            <a:rect r="r" b="b" t="t" l="l"/>
            <a:pathLst>
              <a:path h="2899258" w="2899258">
                <a:moveTo>
                  <a:pt x="2899258" y="0"/>
                </a:moveTo>
                <a:lnTo>
                  <a:pt x="0" y="0"/>
                </a:lnTo>
                <a:lnTo>
                  <a:pt x="0" y="2899258"/>
                </a:lnTo>
                <a:lnTo>
                  <a:pt x="2899258" y="2899258"/>
                </a:lnTo>
                <a:lnTo>
                  <a:pt x="289925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728952" y="-3268528"/>
            <a:ext cx="4813101" cy="4524315"/>
          </a:xfrm>
          <a:custGeom>
            <a:avLst/>
            <a:gdLst/>
            <a:ahLst/>
            <a:cxnLst/>
            <a:rect r="r" b="b" t="t" l="l"/>
            <a:pathLst>
              <a:path h="4524315" w="4813101">
                <a:moveTo>
                  <a:pt x="0" y="0"/>
                </a:moveTo>
                <a:lnTo>
                  <a:pt x="4813101" y="0"/>
                </a:lnTo>
                <a:lnTo>
                  <a:pt x="4813101" y="4524316"/>
                </a:lnTo>
                <a:lnTo>
                  <a:pt x="0" y="45243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11297" y="9091435"/>
            <a:ext cx="5097250" cy="3128437"/>
          </a:xfrm>
          <a:custGeom>
            <a:avLst/>
            <a:gdLst/>
            <a:ahLst/>
            <a:cxnLst/>
            <a:rect r="r" b="b" t="t" l="l"/>
            <a:pathLst>
              <a:path h="3128437" w="5097250">
                <a:moveTo>
                  <a:pt x="0" y="0"/>
                </a:moveTo>
                <a:lnTo>
                  <a:pt x="5097249" y="0"/>
                </a:lnTo>
                <a:lnTo>
                  <a:pt x="5097249" y="3128437"/>
                </a:lnTo>
                <a:lnTo>
                  <a:pt x="0" y="31284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DAGsoxar8FE</dc:identifier>
  <dcterms:modified xsi:type="dcterms:W3CDTF">2011-08-01T06:04:30Z</dcterms:modified>
  <cp:revision>1</cp:revision>
  <dc:title>Blue Technology Group Project Presentation</dc:title>
</cp:coreProperties>
</file>

<file path=docProps/thumbnail.jpeg>
</file>